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algun Gothic" panose="020B0503020000020004" pitchFamily="50" charset="-127"/>
      <p:regular r:id="rId18"/>
      <p:bold r:id="rId19"/>
    </p:embeddedFont>
    <p:embeddedFont>
      <p:font typeface="Mrs Saint Delafield" panose="020B0600000101010101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HgPhaxZ3Ke4HB5kCYN5xZHJvp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7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1. </a:t>
            </a: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591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711787dbf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33711787dbf_1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g33711787dbf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711787db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33711787db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711787dbf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33711787dbf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711787dbf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33711787dbf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497300" cy="9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673100" y="904962"/>
            <a:ext cx="4803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lang="ko-KR" sz="9000" i="0" u="none" strike="noStrike" cap="none">
                <a:solidFill>
                  <a:srgbClr val="FFFFFF"/>
                </a:solidFill>
              </a:rPr>
              <a:t>Bestravel</a:t>
            </a:r>
            <a:endParaRPr sz="9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73100" y="2397076"/>
            <a:ext cx="4302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i="0" u="none" strike="noStrike" cap="none">
                <a:solidFill>
                  <a:schemeClr val="lt1"/>
                </a:solidFill>
              </a:rPr>
              <a:t>지도 기반 여행일정 플래닝 웹 서비스</a:t>
            </a:r>
            <a:endParaRPr sz="40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 rot="-848007">
            <a:off x="10055947" y="5452423"/>
            <a:ext cx="7934273" cy="408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ko-KR" sz="12000" b="0" i="0" u="none" strike="noStrike" cap="none">
                <a:solidFill>
                  <a:srgbClr val="FFFFFF"/>
                </a:solidFill>
                <a:latin typeface="Mrs Saint Delafield"/>
                <a:ea typeface="Mrs Saint Delafield"/>
                <a:cs typeface="Mrs Saint Delafield"/>
                <a:sym typeface="Mrs Saint Delafield"/>
              </a:rPr>
              <a:t>Bestravel tr</a:t>
            </a:r>
            <a:r>
              <a:rPr lang="ko-KR" sz="12000">
                <a:solidFill>
                  <a:srgbClr val="FFFFFF"/>
                </a:solidFill>
                <a:latin typeface="Mrs Saint Delafield"/>
                <a:ea typeface="Mrs Saint Delafield"/>
                <a:cs typeface="Mrs Saint Delafield"/>
                <a:sym typeface="Mrs Saint Delafield"/>
              </a:rPr>
              <a:t>avel</a:t>
            </a:r>
            <a:endParaRPr sz="12000">
              <a:solidFill>
                <a:srgbClr val="FFFFFF"/>
              </a:solidFill>
              <a:latin typeface="Mrs Saint Delafield"/>
              <a:ea typeface="Mrs Saint Delafield"/>
              <a:cs typeface="Mrs Saint Delafield"/>
              <a:sym typeface="Mrs Saint Delafie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ko-KR" sz="12000" b="0" i="0" u="none" strike="noStrike" cap="none">
                <a:solidFill>
                  <a:srgbClr val="FFFFFF"/>
                </a:solidFill>
                <a:latin typeface="Mrs Saint Delafield"/>
                <a:ea typeface="Mrs Saint Delafield"/>
                <a:cs typeface="Mrs Saint Delafield"/>
                <a:sym typeface="Mrs Saint Delafield"/>
              </a:rPr>
              <a:t>planning Service</a:t>
            </a:r>
            <a:endParaRPr sz="12000" b="0" i="0" u="none" strike="noStrike" cap="none">
              <a:solidFill>
                <a:srgbClr val="FFFFFF"/>
              </a:solidFill>
              <a:latin typeface="Mrs Saint Delafield"/>
              <a:ea typeface="Mrs Saint Delafield"/>
              <a:cs typeface="Mrs Saint Delafield"/>
              <a:sym typeface="Mrs Saint Delafie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9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281" name="Google Shape;281;p9"/>
          <p:cNvSpPr/>
          <p:nvPr/>
        </p:nvSpPr>
        <p:spPr>
          <a:xfrm>
            <a:off x="0" y="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 txBox="1"/>
          <p:nvPr/>
        </p:nvSpPr>
        <p:spPr>
          <a:xfrm>
            <a:off x="6582600" y="3993750"/>
            <a:ext cx="51228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ko-KR" sz="15000" i="0" u="none" strike="noStrike" cap="none">
                <a:solidFill>
                  <a:srgbClr val="FFFFFF"/>
                </a:solidFill>
              </a:rPr>
              <a:t>Q &amp; A</a:t>
            </a:r>
            <a:endParaRPr sz="15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83" name="Google Shape;283;p9"/>
          <p:cNvSpPr txBox="1"/>
          <p:nvPr/>
        </p:nvSpPr>
        <p:spPr>
          <a:xfrm>
            <a:off x="673100" y="673100"/>
            <a:ext cx="207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06/ Q&amp;A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84" name="Google Shape;28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0" y="825500"/>
            <a:ext cx="143891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9"/>
          <p:cNvSpPr txBox="1"/>
          <p:nvPr/>
        </p:nvSpPr>
        <p:spPr>
          <a:xfrm>
            <a:off x="16941800" y="673100"/>
            <a:ext cx="66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</a:t>
            </a:r>
            <a:r>
              <a:rPr lang="ko-KR" sz="2000">
                <a:solidFill>
                  <a:srgbClr val="FFFFFF"/>
                </a:solidFill>
              </a:rPr>
              <a:t>8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9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281" name="Google Shape;281;p9"/>
          <p:cNvSpPr/>
          <p:nvPr/>
        </p:nvSpPr>
        <p:spPr>
          <a:xfrm>
            <a:off x="0" y="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 txBox="1"/>
          <p:nvPr/>
        </p:nvSpPr>
        <p:spPr>
          <a:xfrm>
            <a:off x="2208810" y="3989338"/>
            <a:ext cx="1387038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ko-KR" altLang="en-US" sz="15000" dirty="0" smtClean="0">
                <a:solidFill>
                  <a:srgbClr val="FFFFFF"/>
                </a:solidFill>
              </a:rPr>
              <a:t>감사합니다</a:t>
            </a:r>
            <a:r>
              <a:rPr lang="en-US" altLang="ko-KR" sz="15000" dirty="0" smtClean="0">
                <a:solidFill>
                  <a:srgbClr val="FFFFFF"/>
                </a:solidFill>
              </a:rPr>
              <a:t>.</a:t>
            </a:r>
            <a:endParaRPr sz="15000" i="0" u="none" strike="noStrike" cap="none" dirty="0">
              <a:solidFill>
                <a:srgbClr val="FFFFFF"/>
              </a:solidFill>
            </a:endParaRPr>
          </a:p>
        </p:txBody>
      </p:sp>
      <p:sp>
        <p:nvSpPr>
          <p:cNvPr id="283" name="Google Shape;283;p9"/>
          <p:cNvSpPr txBox="1"/>
          <p:nvPr/>
        </p:nvSpPr>
        <p:spPr>
          <a:xfrm>
            <a:off x="673100" y="673100"/>
            <a:ext cx="207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FFFFFF"/>
              </a:solidFill>
            </a:endParaRPr>
          </a:p>
        </p:txBody>
      </p:sp>
      <p:pic>
        <p:nvPicPr>
          <p:cNvPr id="284" name="Google Shape;28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0" y="825500"/>
            <a:ext cx="143891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9"/>
          <p:cNvSpPr txBox="1"/>
          <p:nvPr/>
        </p:nvSpPr>
        <p:spPr>
          <a:xfrm>
            <a:off x="16941800" y="673100"/>
            <a:ext cx="66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 dirty="0" smtClean="0">
                <a:solidFill>
                  <a:srgbClr val="FFFFFF"/>
                </a:solidFill>
              </a:rPr>
              <a:t>0</a:t>
            </a:r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endParaRPr sz="1400" i="0" u="none" strike="noStrike" cap="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7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3711787dbf_10_0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9050"/>
            <a:ext cx="18288000" cy="103251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99" name="Google Shape;99;g33711787dbf_10_0"/>
          <p:cNvSpPr/>
          <p:nvPr/>
        </p:nvSpPr>
        <p:spPr>
          <a:xfrm>
            <a:off x="0" y="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33711787dbf_10_0"/>
          <p:cNvSpPr txBox="1"/>
          <p:nvPr/>
        </p:nvSpPr>
        <p:spPr>
          <a:xfrm>
            <a:off x="1130300" y="1511300"/>
            <a:ext cx="4497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600">
                <a:solidFill>
                  <a:srgbClr val="FFFFFF"/>
                </a:solidFill>
              </a:rPr>
              <a:t>콘텐츠 개요</a:t>
            </a:r>
            <a:endParaRPr sz="6600" i="0" u="none" strike="noStrike" cap="none">
              <a:solidFill>
                <a:srgbClr val="FFFFFF"/>
              </a:solidFill>
            </a:endParaRPr>
          </a:p>
        </p:txBody>
      </p:sp>
      <p:grpSp>
        <p:nvGrpSpPr>
          <p:cNvPr id="101" name="Google Shape;101;g33711787dbf_10_0"/>
          <p:cNvGrpSpPr/>
          <p:nvPr/>
        </p:nvGrpSpPr>
        <p:grpSpPr>
          <a:xfrm>
            <a:off x="1522624" y="4238940"/>
            <a:ext cx="3688526" cy="861140"/>
            <a:chOff x="1052841" y="3560512"/>
            <a:chExt cx="3688526" cy="861140"/>
          </a:xfrm>
        </p:grpSpPr>
        <p:sp>
          <p:nvSpPr>
            <p:cNvPr id="102" name="Google Shape;102;g33711787dbf_10_0"/>
            <p:cNvSpPr txBox="1"/>
            <p:nvPr/>
          </p:nvSpPr>
          <p:spPr>
            <a:xfrm>
              <a:off x="2106767" y="3567897"/>
              <a:ext cx="2634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lang="ko-KR" sz="4300" i="0" u="none" strike="noStrike" cap="none">
                  <a:solidFill>
                    <a:schemeClr val="lt1"/>
                  </a:solidFill>
                </a:rPr>
                <a:t>팀원 소개</a:t>
              </a:r>
              <a:endParaRPr sz="4300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103" name="Google Shape;103;g33711787dbf_10_0"/>
            <p:cNvSpPr/>
            <p:nvPr/>
          </p:nvSpPr>
          <p:spPr>
            <a:xfrm>
              <a:off x="1052841" y="3560512"/>
              <a:ext cx="857272" cy="861140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</a:rPr>
                <a:t>01</a:t>
              </a:r>
              <a:endParaRPr sz="2800" b="1" i="0" u="none" strike="noStrike" cap="none">
                <a:solidFill>
                  <a:schemeClr val="lt1"/>
                </a:solidFill>
              </a:endParaRPr>
            </a:p>
          </p:txBody>
        </p:sp>
      </p:grpSp>
      <p:grpSp>
        <p:nvGrpSpPr>
          <p:cNvPr id="104" name="Google Shape;104;g33711787dbf_10_0"/>
          <p:cNvGrpSpPr/>
          <p:nvPr/>
        </p:nvGrpSpPr>
        <p:grpSpPr>
          <a:xfrm>
            <a:off x="7110695" y="4238940"/>
            <a:ext cx="3706829" cy="861140"/>
            <a:chOff x="5664166" y="3560512"/>
            <a:chExt cx="3706829" cy="861140"/>
          </a:xfrm>
        </p:grpSpPr>
        <p:sp>
          <p:nvSpPr>
            <p:cNvPr id="105" name="Google Shape;105;g33711787dbf_10_0"/>
            <p:cNvSpPr txBox="1"/>
            <p:nvPr/>
          </p:nvSpPr>
          <p:spPr>
            <a:xfrm>
              <a:off x="6736395" y="3567897"/>
              <a:ext cx="2634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lang="ko-KR" sz="4300" i="0" u="none" strike="noStrike" cap="none">
                  <a:solidFill>
                    <a:schemeClr val="lt1"/>
                  </a:solidFill>
                </a:rPr>
                <a:t>기획 의도</a:t>
              </a:r>
              <a:endParaRPr sz="4300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106" name="Google Shape;106;g33711787dbf_10_0"/>
            <p:cNvSpPr/>
            <p:nvPr/>
          </p:nvSpPr>
          <p:spPr>
            <a:xfrm>
              <a:off x="5664166" y="3560512"/>
              <a:ext cx="857272" cy="861140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</a:rPr>
                <a:t>02</a:t>
              </a:r>
              <a:endParaRPr sz="2800" b="1" i="0" u="none" strike="noStrike" cap="none">
                <a:solidFill>
                  <a:schemeClr val="lt1"/>
                </a:solidFill>
              </a:endParaRPr>
            </a:p>
          </p:txBody>
        </p:sp>
      </p:grpSp>
      <p:grpSp>
        <p:nvGrpSpPr>
          <p:cNvPr id="107" name="Google Shape;107;g33711787dbf_10_0"/>
          <p:cNvGrpSpPr/>
          <p:nvPr/>
        </p:nvGrpSpPr>
        <p:grpSpPr>
          <a:xfrm>
            <a:off x="12717094" y="4246333"/>
            <a:ext cx="4453206" cy="1515792"/>
            <a:chOff x="10622825" y="3560512"/>
            <a:chExt cx="4453206" cy="1515792"/>
          </a:xfrm>
        </p:grpSpPr>
        <p:sp>
          <p:nvSpPr>
            <p:cNvPr id="108" name="Google Shape;108;g33711787dbf_10_0"/>
            <p:cNvSpPr txBox="1"/>
            <p:nvPr/>
          </p:nvSpPr>
          <p:spPr>
            <a:xfrm>
              <a:off x="11680331" y="3567904"/>
              <a:ext cx="3395700" cy="15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lang="ko-KR" sz="4300" i="0" u="none" strike="noStrike" cap="none">
                  <a:solidFill>
                    <a:schemeClr val="lt1"/>
                  </a:solidFill>
                </a:rPr>
                <a:t>개발 플랫폼 </a:t>
              </a:r>
              <a:endParaRPr sz="4300" i="0" u="none" strike="noStrike" cap="none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lang="ko-KR" sz="4300" i="0" u="none" strike="noStrike" cap="none">
                  <a:solidFill>
                    <a:schemeClr val="lt1"/>
                  </a:solidFill>
                </a:rPr>
                <a:t>및 사용 기술</a:t>
              </a:r>
              <a:endParaRPr sz="4300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109" name="Google Shape;109;g33711787dbf_10_0"/>
            <p:cNvSpPr/>
            <p:nvPr/>
          </p:nvSpPr>
          <p:spPr>
            <a:xfrm>
              <a:off x="10622825" y="3560512"/>
              <a:ext cx="857272" cy="861140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</a:rPr>
                <a:t>03</a:t>
              </a:r>
              <a:endParaRPr sz="2800" b="1" i="0" u="none" strike="noStrike" cap="none">
                <a:solidFill>
                  <a:schemeClr val="lt1"/>
                </a:solidFill>
              </a:endParaRPr>
            </a:p>
          </p:txBody>
        </p:sp>
      </p:grpSp>
      <p:grpSp>
        <p:nvGrpSpPr>
          <p:cNvPr id="110" name="Google Shape;110;g33711787dbf_10_0"/>
          <p:cNvGrpSpPr/>
          <p:nvPr/>
        </p:nvGrpSpPr>
        <p:grpSpPr>
          <a:xfrm>
            <a:off x="1522624" y="7360355"/>
            <a:ext cx="3905717" cy="861140"/>
            <a:chOff x="1052841" y="6445951"/>
            <a:chExt cx="3905717" cy="861140"/>
          </a:xfrm>
        </p:grpSpPr>
        <p:sp>
          <p:nvSpPr>
            <p:cNvPr id="111" name="Google Shape;111;g33711787dbf_10_0"/>
            <p:cNvSpPr txBox="1"/>
            <p:nvPr/>
          </p:nvSpPr>
          <p:spPr>
            <a:xfrm>
              <a:off x="2106758" y="6461038"/>
              <a:ext cx="2851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ko-KR" sz="4200" i="0" u="none" strike="noStrike" cap="none">
                  <a:solidFill>
                    <a:schemeClr val="lt1"/>
                  </a:solidFill>
                </a:rPr>
                <a:t>스토리보드</a:t>
              </a:r>
              <a:endParaRPr sz="4200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112" name="Google Shape;112;g33711787dbf_10_0"/>
            <p:cNvSpPr/>
            <p:nvPr/>
          </p:nvSpPr>
          <p:spPr>
            <a:xfrm>
              <a:off x="1052841" y="6445951"/>
              <a:ext cx="857272" cy="861140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</a:rPr>
                <a:t>04</a:t>
              </a:r>
              <a:endParaRPr sz="2800" b="1" i="0" u="none" strike="noStrike" cap="none">
                <a:solidFill>
                  <a:schemeClr val="lt1"/>
                </a:solidFill>
              </a:endParaRPr>
            </a:p>
          </p:txBody>
        </p:sp>
      </p:grpSp>
      <p:grpSp>
        <p:nvGrpSpPr>
          <p:cNvPr id="113" name="Google Shape;113;g33711787dbf_10_0"/>
          <p:cNvGrpSpPr/>
          <p:nvPr/>
        </p:nvGrpSpPr>
        <p:grpSpPr>
          <a:xfrm>
            <a:off x="7110695" y="7360355"/>
            <a:ext cx="3395741" cy="1492587"/>
            <a:chOff x="5664166" y="6445951"/>
            <a:chExt cx="3395741" cy="1492587"/>
          </a:xfrm>
        </p:grpSpPr>
        <p:sp>
          <p:nvSpPr>
            <p:cNvPr id="114" name="Google Shape;114;g33711787dbf_10_0"/>
            <p:cNvSpPr txBox="1"/>
            <p:nvPr/>
          </p:nvSpPr>
          <p:spPr>
            <a:xfrm>
              <a:off x="6736407" y="6461038"/>
              <a:ext cx="23235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ko-KR" sz="4200" i="0" u="none" strike="noStrike" cap="none">
                  <a:solidFill>
                    <a:schemeClr val="lt1"/>
                  </a:solidFill>
                </a:rPr>
                <a:t>프로젝트</a:t>
              </a:r>
              <a:endParaRPr sz="4200" i="0" u="none" strike="noStrike" cap="none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ko-KR" sz="4200" i="0" u="none" strike="noStrike" cap="none">
                  <a:solidFill>
                    <a:schemeClr val="lt1"/>
                  </a:solidFill>
                </a:rPr>
                <a:t>시연</a:t>
              </a:r>
              <a:endParaRPr sz="4200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115" name="Google Shape;115;g33711787dbf_10_0"/>
            <p:cNvSpPr/>
            <p:nvPr/>
          </p:nvSpPr>
          <p:spPr>
            <a:xfrm>
              <a:off x="5664166" y="6445951"/>
              <a:ext cx="857272" cy="861140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</a:rPr>
                <a:t>05</a:t>
              </a:r>
              <a:endParaRPr sz="2800" b="1" i="0" u="none" strike="noStrike" cap="none">
                <a:solidFill>
                  <a:schemeClr val="lt1"/>
                </a:solidFill>
              </a:endParaRPr>
            </a:p>
          </p:txBody>
        </p:sp>
      </p:grpSp>
      <p:grpSp>
        <p:nvGrpSpPr>
          <p:cNvPr id="116" name="Google Shape;116;g33711787dbf_10_0"/>
          <p:cNvGrpSpPr/>
          <p:nvPr/>
        </p:nvGrpSpPr>
        <p:grpSpPr>
          <a:xfrm>
            <a:off x="12717094" y="7367748"/>
            <a:ext cx="2732105" cy="861140"/>
            <a:chOff x="10622825" y="6445951"/>
            <a:chExt cx="2732105" cy="861140"/>
          </a:xfrm>
        </p:grpSpPr>
        <p:sp>
          <p:nvSpPr>
            <p:cNvPr id="117" name="Google Shape;117;g33711787dbf_10_0"/>
            <p:cNvSpPr txBox="1"/>
            <p:nvPr/>
          </p:nvSpPr>
          <p:spPr>
            <a:xfrm>
              <a:off x="11676730" y="6461028"/>
              <a:ext cx="1678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ko-KR" sz="4200" i="0" u="none" strike="noStrike" cap="none">
                  <a:solidFill>
                    <a:schemeClr val="lt1"/>
                  </a:solidFill>
                </a:rPr>
                <a:t>Q &amp; A</a:t>
              </a:r>
              <a:endParaRPr sz="4200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118" name="Google Shape;118;g33711787dbf_10_0"/>
            <p:cNvSpPr/>
            <p:nvPr/>
          </p:nvSpPr>
          <p:spPr>
            <a:xfrm>
              <a:off x="10622825" y="6445951"/>
              <a:ext cx="857272" cy="861140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</a:rPr>
                <a:t>06</a:t>
              </a:r>
              <a:endParaRPr sz="2800" b="1" i="0" u="none" strike="noStrike" cap="none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33711787dbf_0_2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124" name="Google Shape;124;g33711787dbf_0_26"/>
          <p:cNvSpPr/>
          <p:nvPr/>
        </p:nvSpPr>
        <p:spPr>
          <a:xfrm>
            <a:off x="0" y="-90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3711787dbf_0_26"/>
          <p:cNvSpPr txBox="1"/>
          <p:nvPr/>
        </p:nvSpPr>
        <p:spPr>
          <a:xfrm>
            <a:off x="1130300" y="1511300"/>
            <a:ext cx="15862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팀원을</a:t>
            </a:r>
            <a:r>
              <a:rPr lang="ko-KR"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소개합니다 - </a:t>
            </a:r>
            <a:r>
              <a:rPr lang="ko-KR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 design &amp; </a:t>
            </a:r>
            <a:r>
              <a:rPr lang="ko-KR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Display 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3711787dbf_0_26"/>
          <p:cNvSpPr txBox="1"/>
          <p:nvPr/>
        </p:nvSpPr>
        <p:spPr>
          <a:xfrm>
            <a:off x="673100" y="673100"/>
            <a:ext cx="2070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01/ 팀원 소개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27" name="Google Shape;127;g33711787dbf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0" y="825500"/>
            <a:ext cx="143890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3711787dbf_0_26"/>
          <p:cNvSpPr txBox="1"/>
          <p:nvPr/>
        </p:nvSpPr>
        <p:spPr>
          <a:xfrm>
            <a:off x="16941800" y="673100"/>
            <a:ext cx="660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g33711787dbf_0_26"/>
          <p:cNvGrpSpPr/>
          <p:nvPr/>
        </p:nvGrpSpPr>
        <p:grpSpPr>
          <a:xfrm>
            <a:off x="2603500" y="2782800"/>
            <a:ext cx="4983300" cy="7008600"/>
            <a:chOff x="2534400" y="2692375"/>
            <a:chExt cx="4983300" cy="7008600"/>
          </a:xfrm>
        </p:grpSpPr>
        <p:sp>
          <p:nvSpPr>
            <p:cNvPr id="130" name="Google Shape;130;g33711787dbf_0_26"/>
            <p:cNvSpPr/>
            <p:nvPr/>
          </p:nvSpPr>
          <p:spPr>
            <a:xfrm>
              <a:off x="2534400" y="2692375"/>
              <a:ext cx="4983300" cy="7008600"/>
            </a:xfrm>
            <a:prstGeom prst="roundRect">
              <a:avLst>
                <a:gd name="adj" fmla="val 5345"/>
              </a:avLst>
            </a:prstGeom>
            <a:solidFill>
              <a:schemeClr val="lt2"/>
            </a:solidFill>
            <a:ln>
              <a:noFill/>
            </a:ln>
            <a:effectLst>
              <a:outerShdw blurRad="328613" dist="171450" dir="2820000" algn="bl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g33711787dbf_0_26"/>
            <p:cNvSpPr txBox="1"/>
            <p:nvPr/>
          </p:nvSpPr>
          <p:spPr>
            <a:xfrm>
              <a:off x="2732100" y="6675800"/>
              <a:ext cx="4587900" cy="26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검색어 자동완성 검색창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홈 화면, 메인 화면, 일정완료 화면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Front - end 화면 디자인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전반적인 Color Scheme과 UI 및 StyleSheet 설계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>
                  <a:solidFill>
                    <a:schemeClr val="dk1"/>
                  </a:solidFill>
                </a:rPr>
                <a:t>컴포넌트 기능연결 및 자료 취합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32" name="Google Shape;132;g33711787dbf_0_26"/>
            <p:cNvSpPr txBox="1"/>
            <p:nvPr/>
          </p:nvSpPr>
          <p:spPr>
            <a:xfrm>
              <a:off x="3521700" y="5761350"/>
              <a:ext cx="30087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dk1"/>
                  </a:solidFill>
                </a:rPr>
                <a:t>신준철(팀장)</a:t>
              </a:r>
              <a:endParaRPr sz="3200" b="1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133" name="Google Shape;133;g33711787dbf_0_26"/>
            <p:cNvCxnSpPr/>
            <p:nvPr/>
          </p:nvCxnSpPr>
          <p:spPr>
            <a:xfrm>
              <a:off x="3208350" y="6515050"/>
              <a:ext cx="3635400" cy="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4" name="Google Shape;134;g33711787dbf_0_26"/>
          <p:cNvGrpSpPr/>
          <p:nvPr/>
        </p:nvGrpSpPr>
        <p:grpSpPr>
          <a:xfrm>
            <a:off x="10256025" y="2782800"/>
            <a:ext cx="4983300" cy="7008600"/>
            <a:chOff x="2534400" y="2692375"/>
            <a:chExt cx="4983300" cy="7008600"/>
          </a:xfrm>
        </p:grpSpPr>
        <p:sp>
          <p:nvSpPr>
            <p:cNvPr id="135" name="Google Shape;135;g33711787dbf_0_26"/>
            <p:cNvSpPr/>
            <p:nvPr/>
          </p:nvSpPr>
          <p:spPr>
            <a:xfrm>
              <a:off x="2534400" y="2692375"/>
              <a:ext cx="4983300" cy="7008600"/>
            </a:xfrm>
            <a:prstGeom prst="roundRect">
              <a:avLst>
                <a:gd name="adj" fmla="val 5345"/>
              </a:avLst>
            </a:prstGeom>
            <a:solidFill>
              <a:srgbClr val="EEECE1"/>
            </a:solidFill>
            <a:ln>
              <a:noFill/>
            </a:ln>
            <a:effectLst>
              <a:outerShdw blurRad="328613" dist="171450" dir="2820000" algn="bl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g33711787dbf_0_26"/>
            <p:cNvSpPr txBox="1"/>
            <p:nvPr/>
          </p:nvSpPr>
          <p:spPr>
            <a:xfrm>
              <a:off x="2732100" y="6675800"/>
              <a:ext cx="4587900" cy="26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최초 일정 관련 장소 검색어 미기재 시 경고 화면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여행 일정 추가 페이지 내 자동완성 검색창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장소 검색 시 해당 장소로 화면 이동 기능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g33711787dbf_0_26"/>
            <p:cNvSpPr txBox="1"/>
            <p:nvPr/>
          </p:nvSpPr>
          <p:spPr>
            <a:xfrm>
              <a:off x="3834900" y="5761346"/>
              <a:ext cx="23823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dk1"/>
                  </a:solidFill>
                </a:rPr>
                <a:t>오연주</a:t>
              </a:r>
              <a:endParaRPr sz="3200" b="1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138" name="Google Shape;138;g33711787dbf_0_26"/>
            <p:cNvCxnSpPr/>
            <p:nvPr/>
          </p:nvCxnSpPr>
          <p:spPr>
            <a:xfrm>
              <a:off x="3208350" y="6515050"/>
              <a:ext cx="3635400" cy="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9" name="Google Shape;139;g33711787dbf_0_26"/>
          <p:cNvGrpSpPr/>
          <p:nvPr/>
        </p:nvGrpSpPr>
        <p:grpSpPr>
          <a:xfrm>
            <a:off x="3745150" y="3031034"/>
            <a:ext cx="2700000" cy="2700000"/>
            <a:chOff x="3745150" y="3109690"/>
            <a:chExt cx="2700000" cy="2700000"/>
          </a:xfrm>
        </p:grpSpPr>
        <p:sp>
          <p:nvSpPr>
            <p:cNvPr id="140" name="Google Shape;140;g33711787dbf_0_26"/>
            <p:cNvSpPr/>
            <p:nvPr/>
          </p:nvSpPr>
          <p:spPr>
            <a:xfrm>
              <a:off x="3745150" y="3109690"/>
              <a:ext cx="2700000" cy="2700000"/>
            </a:xfrm>
            <a:prstGeom prst="flowChartConnector">
              <a:avLst/>
            </a:prstGeom>
            <a:solidFill>
              <a:srgbClr val="93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1" name="Google Shape;141;g33711787dbf_0_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35150" y="3199690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g33711787dbf_0_26"/>
          <p:cNvGrpSpPr/>
          <p:nvPr/>
        </p:nvGrpSpPr>
        <p:grpSpPr>
          <a:xfrm>
            <a:off x="11397675" y="3031034"/>
            <a:ext cx="2700000" cy="2700000"/>
            <a:chOff x="11397675" y="3031034"/>
            <a:chExt cx="2700000" cy="2700000"/>
          </a:xfrm>
        </p:grpSpPr>
        <p:sp>
          <p:nvSpPr>
            <p:cNvPr id="143" name="Google Shape;143;g33711787dbf_0_26"/>
            <p:cNvSpPr/>
            <p:nvPr/>
          </p:nvSpPr>
          <p:spPr>
            <a:xfrm>
              <a:off x="11397675" y="3031034"/>
              <a:ext cx="2700000" cy="2700000"/>
            </a:xfrm>
            <a:prstGeom prst="flowChartConnector">
              <a:avLst/>
            </a:prstGeom>
            <a:solidFill>
              <a:srgbClr val="93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" name="Google Shape;144;g33711787dbf_0_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489272" y="3121034"/>
              <a:ext cx="2516806" cy="25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33711787dbf_5_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150" name="Google Shape;150;g33711787dbf_5_2"/>
          <p:cNvSpPr/>
          <p:nvPr/>
        </p:nvSpPr>
        <p:spPr>
          <a:xfrm>
            <a:off x="0" y="-90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3711787dbf_5_2"/>
          <p:cNvSpPr txBox="1"/>
          <p:nvPr/>
        </p:nvSpPr>
        <p:spPr>
          <a:xfrm>
            <a:off x="1130300" y="1511300"/>
            <a:ext cx="14109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5000" i="0" u="none" strike="noStrike" cap="none">
                <a:solidFill>
                  <a:srgbClr val="FFFFFF"/>
                </a:solidFill>
              </a:rPr>
              <a:t>팀원을 소개합니다 - Calendar &amp; Planner team</a:t>
            </a:r>
            <a:endParaRPr sz="50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52" name="Google Shape;152;g33711787dbf_5_2"/>
          <p:cNvSpPr txBox="1"/>
          <p:nvPr/>
        </p:nvSpPr>
        <p:spPr>
          <a:xfrm>
            <a:off x="673100" y="673100"/>
            <a:ext cx="2070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01/ 팀원 소개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53" name="Google Shape;153;g33711787dbf_5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0" y="825500"/>
            <a:ext cx="143890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3711787dbf_5_2"/>
          <p:cNvSpPr txBox="1"/>
          <p:nvPr/>
        </p:nvSpPr>
        <p:spPr>
          <a:xfrm>
            <a:off x="16941800" y="673100"/>
            <a:ext cx="660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000">
                <a:solidFill>
                  <a:srgbClr val="FFFFFF"/>
                </a:solidFill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g33711787dbf_5_2"/>
          <p:cNvGrpSpPr/>
          <p:nvPr/>
        </p:nvGrpSpPr>
        <p:grpSpPr>
          <a:xfrm>
            <a:off x="2603500" y="2782800"/>
            <a:ext cx="4983300" cy="7008600"/>
            <a:chOff x="2534400" y="2692375"/>
            <a:chExt cx="4983300" cy="7008600"/>
          </a:xfrm>
        </p:grpSpPr>
        <p:sp>
          <p:nvSpPr>
            <p:cNvPr id="156" name="Google Shape;156;g33711787dbf_5_2"/>
            <p:cNvSpPr/>
            <p:nvPr/>
          </p:nvSpPr>
          <p:spPr>
            <a:xfrm>
              <a:off x="2534400" y="2692375"/>
              <a:ext cx="4983300" cy="7008600"/>
            </a:xfrm>
            <a:prstGeom prst="roundRect">
              <a:avLst>
                <a:gd name="adj" fmla="val 5345"/>
              </a:avLst>
            </a:prstGeom>
            <a:solidFill>
              <a:schemeClr val="lt2"/>
            </a:solidFill>
            <a:ln>
              <a:noFill/>
            </a:ln>
            <a:effectLst>
              <a:outerShdw blurRad="328613" dist="171450" dir="2820000" algn="bl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33711787dbf_5_2"/>
            <p:cNvSpPr txBox="1"/>
            <p:nvPr/>
          </p:nvSpPr>
          <p:spPr>
            <a:xfrm>
              <a:off x="2732100" y="6675800"/>
              <a:ext cx="4587900" cy="2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날짜 설정완료/수정하기 버튼을 통해 화면 이동 기능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드랍다운 메뉴를 통해 일정 선택 기능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일정에 등록된 값이 없으면 다음으로 넘어가지 않는 기능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일정 삭제 기능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158" name="Google Shape;158;g33711787dbf_5_2"/>
            <p:cNvSpPr txBox="1"/>
            <p:nvPr/>
          </p:nvSpPr>
          <p:spPr>
            <a:xfrm>
              <a:off x="3834900" y="5761346"/>
              <a:ext cx="23823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dk1"/>
                  </a:solidFill>
                </a:rPr>
                <a:t>최성락</a:t>
              </a:r>
              <a:endParaRPr sz="3200" b="1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159" name="Google Shape;159;g33711787dbf_5_2"/>
            <p:cNvCxnSpPr/>
            <p:nvPr/>
          </p:nvCxnSpPr>
          <p:spPr>
            <a:xfrm>
              <a:off x="3208350" y="6515050"/>
              <a:ext cx="3635400" cy="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60" name="Google Shape;160;g33711787dbf_5_2"/>
          <p:cNvGrpSpPr/>
          <p:nvPr/>
        </p:nvGrpSpPr>
        <p:grpSpPr>
          <a:xfrm>
            <a:off x="10256025" y="2782800"/>
            <a:ext cx="4983300" cy="7008600"/>
            <a:chOff x="2534400" y="2692375"/>
            <a:chExt cx="4983300" cy="7008600"/>
          </a:xfrm>
        </p:grpSpPr>
        <p:sp>
          <p:nvSpPr>
            <p:cNvPr id="161" name="Google Shape;161;g33711787dbf_5_2"/>
            <p:cNvSpPr/>
            <p:nvPr/>
          </p:nvSpPr>
          <p:spPr>
            <a:xfrm>
              <a:off x="2534400" y="2692375"/>
              <a:ext cx="4983300" cy="7008600"/>
            </a:xfrm>
            <a:prstGeom prst="roundRect">
              <a:avLst>
                <a:gd name="adj" fmla="val 5345"/>
              </a:avLst>
            </a:prstGeom>
            <a:solidFill>
              <a:schemeClr val="lt2"/>
            </a:solidFill>
            <a:ln>
              <a:noFill/>
            </a:ln>
            <a:effectLst>
              <a:outerShdw blurRad="328613" dist="171450" dir="2820000" algn="bl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33711787dbf_5_2"/>
            <p:cNvSpPr txBox="1"/>
            <p:nvPr/>
          </p:nvSpPr>
          <p:spPr>
            <a:xfrm>
              <a:off x="2732100" y="6675800"/>
              <a:ext cx="4587900" cy="26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라이브러리를 활용한 달력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달력을 활용하여 여행 일정 리스트 생성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지도 장소 데이터를 일정리스트에 넣는 기능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일정이 등록된 경우 날짜 변경 시 기존 일정 초기화 경고 알림</a:t>
              </a:r>
              <a:endParaRPr sz="2000" i="0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163" name="Google Shape;163;g33711787dbf_5_2"/>
            <p:cNvSpPr txBox="1"/>
            <p:nvPr/>
          </p:nvSpPr>
          <p:spPr>
            <a:xfrm>
              <a:off x="3834900" y="5761346"/>
              <a:ext cx="23823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dk1"/>
                  </a:solidFill>
                </a:rPr>
                <a:t>김태영</a:t>
              </a:r>
              <a:endParaRPr sz="3200" b="1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164" name="Google Shape;164;g33711787dbf_5_2"/>
            <p:cNvCxnSpPr/>
            <p:nvPr/>
          </p:nvCxnSpPr>
          <p:spPr>
            <a:xfrm>
              <a:off x="3208350" y="6515050"/>
              <a:ext cx="3635400" cy="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65" name="Google Shape;165;g33711787dbf_5_2"/>
          <p:cNvGrpSpPr/>
          <p:nvPr/>
        </p:nvGrpSpPr>
        <p:grpSpPr>
          <a:xfrm>
            <a:off x="11397675" y="3026169"/>
            <a:ext cx="2700000" cy="2700000"/>
            <a:chOff x="11397675" y="3026169"/>
            <a:chExt cx="2700000" cy="2700000"/>
          </a:xfrm>
        </p:grpSpPr>
        <p:sp>
          <p:nvSpPr>
            <p:cNvPr id="166" name="Google Shape;166;g33711787dbf_5_2"/>
            <p:cNvSpPr/>
            <p:nvPr/>
          </p:nvSpPr>
          <p:spPr>
            <a:xfrm>
              <a:off x="11397675" y="3026169"/>
              <a:ext cx="2700000" cy="2700000"/>
            </a:xfrm>
            <a:prstGeom prst="flowChartConnector">
              <a:avLst/>
            </a:prstGeom>
            <a:solidFill>
              <a:srgbClr val="93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g33711787dbf_5_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90572" y="3116169"/>
              <a:ext cx="2514207" cy="25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g33711787dbf_5_2"/>
          <p:cNvGrpSpPr/>
          <p:nvPr/>
        </p:nvGrpSpPr>
        <p:grpSpPr>
          <a:xfrm>
            <a:off x="3745150" y="3031034"/>
            <a:ext cx="2700000" cy="2700000"/>
            <a:chOff x="3745150" y="3031034"/>
            <a:chExt cx="2700000" cy="2700000"/>
          </a:xfrm>
        </p:grpSpPr>
        <p:sp>
          <p:nvSpPr>
            <p:cNvPr id="169" name="Google Shape;169;g33711787dbf_5_2"/>
            <p:cNvSpPr/>
            <p:nvPr/>
          </p:nvSpPr>
          <p:spPr>
            <a:xfrm>
              <a:off x="3745150" y="3031034"/>
              <a:ext cx="2700000" cy="2700000"/>
            </a:xfrm>
            <a:prstGeom prst="flowChartConnector">
              <a:avLst/>
            </a:prstGeom>
            <a:solidFill>
              <a:srgbClr val="93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170;g33711787dbf_5_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35150" y="3121034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3711787dbf_3_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176" name="Google Shape;176;g33711787dbf_3_6"/>
          <p:cNvSpPr/>
          <p:nvPr/>
        </p:nvSpPr>
        <p:spPr>
          <a:xfrm>
            <a:off x="0" y="-90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3711787dbf_3_6"/>
          <p:cNvSpPr txBox="1"/>
          <p:nvPr/>
        </p:nvSpPr>
        <p:spPr>
          <a:xfrm>
            <a:off x="1130300" y="1511300"/>
            <a:ext cx="12839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5000" i="0" u="none" strike="noStrike" cap="none">
                <a:solidFill>
                  <a:srgbClr val="FFFFFF"/>
                </a:solidFill>
              </a:rPr>
              <a:t>팀원을 소개합니다 - Google Map API team</a:t>
            </a:r>
            <a:endParaRPr sz="50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8" name="Google Shape;178;g33711787dbf_3_6"/>
          <p:cNvSpPr txBox="1"/>
          <p:nvPr/>
        </p:nvSpPr>
        <p:spPr>
          <a:xfrm>
            <a:off x="673100" y="673100"/>
            <a:ext cx="2070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01/ 팀원 소개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79" name="Google Shape;179;g33711787dbf_3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0" y="825500"/>
            <a:ext cx="143890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3711787dbf_3_6"/>
          <p:cNvSpPr txBox="1"/>
          <p:nvPr/>
        </p:nvSpPr>
        <p:spPr>
          <a:xfrm>
            <a:off x="16941800" y="673100"/>
            <a:ext cx="660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3711787dbf_3_6"/>
          <p:cNvSpPr txBox="1"/>
          <p:nvPr/>
        </p:nvSpPr>
        <p:spPr>
          <a:xfrm>
            <a:off x="-2187475" y="3251650"/>
            <a:ext cx="8513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g33711787dbf_3_6"/>
          <p:cNvGrpSpPr/>
          <p:nvPr/>
        </p:nvGrpSpPr>
        <p:grpSpPr>
          <a:xfrm>
            <a:off x="6645955" y="2782038"/>
            <a:ext cx="4983300" cy="7008600"/>
            <a:chOff x="6475275" y="2781050"/>
            <a:chExt cx="4983300" cy="7008600"/>
          </a:xfrm>
        </p:grpSpPr>
        <p:sp>
          <p:nvSpPr>
            <p:cNvPr id="183" name="Google Shape;183;g33711787dbf_3_6"/>
            <p:cNvSpPr/>
            <p:nvPr/>
          </p:nvSpPr>
          <p:spPr>
            <a:xfrm>
              <a:off x="6475275" y="2781050"/>
              <a:ext cx="4983300" cy="7008600"/>
            </a:xfrm>
            <a:prstGeom prst="roundRect">
              <a:avLst>
                <a:gd name="adj" fmla="val 5345"/>
              </a:avLst>
            </a:prstGeom>
            <a:solidFill>
              <a:schemeClr val="lt2"/>
            </a:solidFill>
            <a:ln>
              <a:noFill/>
            </a:ln>
            <a:effectLst>
              <a:outerShdw blurRad="328613" dist="171450" dir="2820000" algn="bl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rgbClr val="FF99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33711787dbf_3_6"/>
            <p:cNvSpPr txBox="1"/>
            <p:nvPr/>
          </p:nvSpPr>
          <p:spPr>
            <a:xfrm>
              <a:off x="7775775" y="5850021"/>
              <a:ext cx="23823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dk1"/>
                  </a:solidFill>
                </a:rPr>
                <a:t>윤성미</a:t>
              </a:r>
              <a:endParaRPr sz="3200" b="1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185" name="Google Shape;185;g33711787dbf_3_6"/>
            <p:cNvCxnSpPr/>
            <p:nvPr/>
          </p:nvCxnSpPr>
          <p:spPr>
            <a:xfrm>
              <a:off x="7149225" y="6603725"/>
              <a:ext cx="3635400" cy="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6" name="Google Shape;186;g33711787dbf_3_6"/>
            <p:cNvSpPr txBox="1"/>
            <p:nvPr/>
          </p:nvSpPr>
          <p:spPr>
            <a:xfrm>
              <a:off x="6672975" y="6764475"/>
              <a:ext cx="4587900" cy="26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Google Maps API 를 활용한 사용자가 원하는 위치에 마커 추가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P</a:t>
              </a:r>
              <a:r>
                <a:rPr lang="ko-KR" sz="2000">
                  <a:solidFill>
                    <a:schemeClr val="dk1"/>
                  </a:solidFill>
                </a:rPr>
                <a:t>l</a:t>
              </a:r>
              <a:r>
                <a:rPr lang="ko-KR" sz="2000" i="0" u="none" strike="noStrike" cap="none">
                  <a:solidFill>
                    <a:schemeClr val="dk1"/>
                  </a:solidFill>
                </a:rPr>
                <a:t>aces A</a:t>
              </a:r>
              <a:r>
                <a:rPr lang="ko-KR" sz="2000">
                  <a:solidFill>
                    <a:schemeClr val="dk1"/>
                  </a:solidFill>
                </a:rPr>
                <a:t>PI</a:t>
              </a:r>
              <a:r>
                <a:rPr lang="ko-KR" sz="2000" i="0" u="none" strike="noStrike" cap="none">
                  <a:solidFill>
                    <a:schemeClr val="dk1"/>
                  </a:solidFill>
                </a:rPr>
                <a:t> 를 활용한 장소의 상세정보 조회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GeoCoding API 를 활용한 사용자가 조회한 장소 좌표 조회 &amp; 데이터 변환</a:t>
              </a:r>
              <a:endParaRPr sz="2000" i="0" u="none" strike="noStrike" cap="none">
                <a:solidFill>
                  <a:schemeClr val="dk1"/>
                </a:solidFill>
              </a:endParaRPr>
            </a:p>
          </p:txBody>
        </p:sp>
      </p:grpSp>
      <p:grpSp>
        <p:nvGrpSpPr>
          <p:cNvPr id="187" name="Google Shape;187;g33711787dbf_3_6"/>
          <p:cNvGrpSpPr/>
          <p:nvPr/>
        </p:nvGrpSpPr>
        <p:grpSpPr>
          <a:xfrm>
            <a:off x="673110" y="2782025"/>
            <a:ext cx="4983300" cy="7008600"/>
            <a:chOff x="1130300" y="2781050"/>
            <a:chExt cx="4983300" cy="7008600"/>
          </a:xfrm>
        </p:grpSpPr>
        <p:sp>
          <p:nvSpPr>
            <p:cNvPr id="188" name="Google Shape;188;g33711787dbf_3_6"/>
            <p:cNvSpPr/>
            <p:nvPr/>
          </p:nvSpPr>
          <p:spPr>
            <a:xfrm>
              <a:off x="1130300" y="2781050"/>
              <a:ext cx="4983300" cy="7008600"/>
            </a:xfrm>
            <a:prstGeom prst="roundRect">
              <a:avLst>
                <a:gd name="adj" fmla="val 5345"/>
              </a:avLst>
            </a:prstGeom>
            <a:solidFill>
              <a:schemeClr val="lt2"/>
            </a:solidFill>
            <a:ln>
              <a:noFill/>
            </a:ln>
            <a:effectLst>
              <a:outerShdw blurRad="328613" dist="171450" dir="2820000" algn="bl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33711787dbf_3_6"/>
            <p:cNvSpPr txBox="1"/>
            <p:nvPr/>
          </p:nvSpPr>
          <p:spPr>
            <a:xfrm>
              <a:off x="1327990" y="6764475"/>
              <a:ext cx="4587900" cy="26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Google Maps API 를 활용하여 원하는 위치에 마커 추가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Places API 를 활용한 검색어 자동완성 검색창 구현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Distance Matrix API를 활용한 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0" marR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장소 간 거리 &amp; 소요시간 계산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사용자가 지정한 장소 데이터 저장</a:t>
              </a:r>
              <a:endParaRPr sz="2000" i="0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190" name="Google Shape;190;g33711787dbf_3_6"/>
            <p:cNvSpPr txBox="1"/>
            <p:nvPr/>
          </p:nvSpPr>
          <p:spPr>
            <a:xfrm>
              <a:off x="2430800" y="5850021"/>
              <a:ext cx="23823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dk1"/>
                  </a:solidFill>
                </a:rPr>
                <a:t>홍성태</a:t>
              </a:r>
              <a:endParaRPr sz="3200" b="1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191" name="Google Shape;191;g33711787dbf_3_6"/>
            <p:cNvCxnSpPr/>
            <p:nvPr/>
          </p:nvCxnSpPr>
          <p:spPr>
            <a:xfrm>
              <a:off x="1804250" y="6603725"/>
              <a:ext cx="3635400" cy="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92" name="Google Shape;192;g33711787dbf_3_6"/>
          <p:cNvGrpSpPr/>
          <p:nvPr/>
        </p:nvGrpSpPr>
        <p:grpSpPr>
          <a:xfrm>
            <a:off x="12618800" y="2782050"/>
            <a:ext cx="4983300" cy="7008600"/>
            <a:chOff x="11958500" y="2781050"/>
            <a:chExt cx="4983300" cy="7008600"/>
          </a:xfrm>
        </p:grpSpPr>
        <p:sp>
          <p:nvSpPr>
            <p:cNvPr id="193" name="Google Shape;193;g33711787dbf_3_6"/>
            <p:cNvSpPr/>
            <p:nvPr/>
          </p:nvSpPr>
          <p:spPr>
            <a:xfrm>
              <a:off x="11958500" y="2781050"/>
              <a:ext cx="4983300" cy="7008600"/>
            </a:xfrm>
            <a:prstGeom prst="roundRect">
              <a:avLst>
                <a:gd name="adj" fmla="val 5345"/>
              </a:avLst>
            </a:prstGeom>
            <a:solidFill>
              <a:schemeClr val="lt2"/>
            </a:solidFill>
            <a:ln>
              <a:noFill/>
            </a:ln>
            <a:effectLst>
              <a:outerShdw blurRad="328613" dist="171450" dir="2820000" algn="bl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33711787dbf_3_6"/>
            <p:cNvSpPr txBox="1"/>
            <p:nvPr/>
          </p:nvSpPr>
          <p:spPr>
            <a:xfrm>
              <a:off x="13376600" y="5850021"/>
              <a:ext cx="21471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dk1"/>
                  </a:solidFill>
                </a:rPr>
                <a:t>소용서</a:t>
              </a:r>
              <a:endParaRPr sz="3200" b="1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195" name="Google Shape;195;g33711787dbf_3_6"/>
            <p:cNvCxnSpPr/>
            <p:nvPr/>
          </p:nvCxnSpPr>
          <p:spPr>
            <a:xfrm>
              <a:off x="12632450" y="6603725"/>
              <a:ext cx="3635400" cy="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" name="Google Shape;196;g33711787dbf_3_6"/>
            <p:cNvSpPr txBox="1"/>
            <p:nvPr/>
          </p:nvSpPr>
          <p:spPr>
            <a:xfrm>
              <a:off x="12156200" y="6718425"/>
              <a:ext cx="4587900" cy="26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Google Maps API 를 활용한 사용자가 원하는 위치에 마커 추가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●"/>
              </a:pPr>
              <a:r>
                <a:rPr lang="ko-KR" sz="2000" i="0" u="none" strike="noStrike" cap="none">
                  <a:solidFill>
                    <a:schemeClr val="dk1"/>
                  </a:solidFill>
                </a:rPr>
                <a:t>InfoBox를 이용한 마커 삭제 및 좌표 배열을 조정</a:t>
              </a:r>
              <a:endParaRPr sz="2000" i="0" u="none" strike="noStrike" cap="none">
                <a:solidFill>
                  <a:schemeClr val="dk1"/>
                </a:solidFill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i="0" u="none" strike="noStrike" cap="none">
                <a:solidFill>
                  <a:schemeClr val="dk1"/>
                </a:solidFill>
              </a:endParaRPr>
            </a:p>
          </p:txBody>
        </p:sp>
      </p:grpSp>
      <p:grpSp>
        <p:nvGrpSpPr>
          <p:cNvPr id="197" name="Google Shape;197;g33711787dbf_3_6"/>
          <p:cNvGrpSpPr/>
          <p:nvPr/>
        </p:nvGrpSpPr>
        <p:grpSpPr>
          <a:xfrm>
            <a:off x="1814760" y="3031200"/>
            <a:ext cx="2700000" cy="2700000"/>
            <a:chOff x="1814760" y="3095757"/>
            <a:chExt cx="2700000" cy="2700000"/>
          </a:xfrm>
        </p:grpSpPr>
        <p:sp>
          <p:nvSpPr>
            <p:cNvPr id="198" name="Google Shape;198;g33711787dbf_3_6"/>
            <p:cNvSpPr/>
            <p:nvPr/>
          </p:nvSpPr>
          <p:spPr>
            <a:xfrm>
              <a:off x="1814760" y="3095757"/>
              <a:ext cx="2700000" cy="2700000"/>
            </a:xfrm>
            <a:prstGeom prst="flowChartConnector">
              <a:avLst/>
            </a:prstGeom>
            <a:solidFill>
              <a:srgbClr val="93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9" name="Google Shape;199;g33711787dbf_3_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04760" y="3185757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g33711787dbf_3_6"/>
          <p:cNvGrpSpPr/>
          <p:nvPr/>
        </p:nvGrpSpPr>
        <p:grpSpPr>
          <a:xfrm>
            <a:off x="13760450" y="3024494"/>
            <a:ext cx="2700000" cy="2700000"/>
            <a:chOff x="13760450" y="3024494"/>
            <a:chExt cx="2700000" cy="2700000"/>
          </a:xfrm>
        </p:grpSpPr>
        <p:sp>
          <p:nvSpPr>
            <p:cNvPr id="201" name="Google Shape;201;g33711787dbf_3_6"/>
            <p:cNvSpPr/>
            <p:nvPr/>
          </p:nvSpPr>
          <p:spPr>
            <a:xfrm>
              <a:off x="13760450" y="3024494"/>
              <a:ext cx="2700000" cy="2700000"/>
            </a:xfrm>
            <a:prstGeom prst="flowChartConnector">
              <a:avLst/>
            </a:prstGeom>
            <a:solidFill>
              <a:srgbClr val="93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2" name="Google Shape;202;g33711787dbf_3_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852137" y="3114494"/>
              <a:ext cx="2516627" cy="25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g33711787dbf_3_6"/>
          <p:cNvGrpSpPr/>
          <p:nvPr/>
        </p:nvGrpSpPr>
        <p:grpSpPr>
          <a:xfrm>
            <a:off x="7787605" y="3025394"/>
            <a:ext cx="2700000" cy="2700000"/>
            <a:chOff x="7787605" y="3025394"/>
            <a:chExt cx="2700000" cy="2700000"/>
          </a:xfrm>
        </p:grpSpPr>
        <p:sp>
          <p:nvSpPr>
            <p:cNvPr id="204" name="Google Shape;204;g33711787dbf_3_6"/>
            <p:cNvSpPr/>
            <p:nvPr/>
          </p:nvSpPr>
          <p:spPr>
            <a:xfrm>
              <a:off x="7787605" y="3025394"/>
              <a:ext cx="2700000" cy="2700000"/>
            </a:xfrm>
            <a:prstGeom prst="flowChartConnector">
              <a:avLst/>
            </a:prstGeom>
            <a:solidFill>
              <a:srgbClr val="93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5" name="Google Shape;205;g33711787dbf_3_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77605" y="3115394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211" name="Google Shape;211;p4"/>
          <p:cNvSpPr/>
          <p:nvPr/>
        </p:nvSpPr>
        <p:spPr>
          <a:xfrm>
            <a:off x="0" y="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1130300" y="1511300"/>
            <a:ext cx="3614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i="0" u="none" strike="noStrike" cap="none">
                <a:solidFill>
                  <a:srgbClr val="FFFFFF"/>
                </a:solidFill>
              </a:rPr>
              <a:t>기획 의도</a:t>
            </a:r>
            <a:endParaRPr sz="6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13" name="Google Shape;213;p4"/>
          <p:cNvSpPr txBox="1"/>
          <p:nvPr/>
        </p:nvSpPr>
        <p:spPr>
          <a:xfrm>
            <a:off x="673100" y="3060700"/>
            <a:ext cx="8342700" cy="4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ko-KR" sz="2300" i="0" u="none" strike="noStrike" cap="none">
                <a:solidFill>
                  <a:schemeClr val="lt1"/>
                </a:solidFill>
              </a:rPr>
              <a:t>사용자의 희망 여행지 검색과 해당 장소 지도 표기가 가능한 웹 서비스 개발을 통해, 여행 계획을 세우는 사용자에게 </a:t>
            </a:r>
            <a:endParaRPr sz="2300" i="0" u="none" strike="noStrike" cap="none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i="0" u="none" strike="noStrike" cap="none">
                <a:solidFill>
                  <a:schemeClr val="lt1"/>
                </a:solidFill>
              </a:rPr>
              <a:t>높은 </a:t>
            </a:r>
            <a:r>
              <a:rPr lang="ko-KR" sz="2300" b="1" i="0" u="none" strike="noStrike" cap="none">
                <a:solidFill>
                  <a:schemeClr val="lt1"/>
                </a:solidFill>
              </a:rPr>
              <a:t>편리성</a:t>
            </a:r>
            <a:r>
              <a:rPr lang="ko-KR" sz="2300" i="0" u="none" strike="noStrike" cap="none">
                <a:solidFill>
                  <a:schemeClr val="lt1"/>
                </a:solidFill>
              </a:rPr>
              <a:t>과 </a:t>
            </a:r>
            <a:r>
              <a:rPr lang="ko-KR" sz="2300" b="1" i="0" u="none" strike="noStrike" cap="none">
                <a:solidFill>
                  <a:schemeClr val="lt1"/>
                </a:solidFill>
              </a:rPr>
              <a:t>용이성</a:t>
            </a:r>
            <a:r>
              <a:rPr lang="ko-KR" sz="2300" i="0" u="none" strike="noStrike" cap="none">
                <a:solidFill>
                  <a:schemeClr val="lt1"/>
                </a:solidFill>
              </a:rPr>
              <a:t>을 지원</a:t>
            </a:r>
            <a:endParaRPr sz="2300" i="0" u="none" strike="noStrike" cap="none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i="0" u="none" strike="noStrike" cap="none">
              <a:solidFill>
                <a:schemeClr val="lt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ko-KR" sz="2300" i="0" u="none" strike="noStrike" cap="none">
                <a:solidFill>
                  <a:schemeClr val="lt1"/>
                </a:solidFill>
              </a:rPr>
              <a:t>지도 API 를 활용하여 각 장소의 위치, 장소 간의 거리에 대한 </a:t>
            </a:r>
            <a:r>
              <a:rPr lang="ko-KR" sz="2300" b="1" i="0" u="none" strike="noStrike" cap="none">
                <a:solidFill>
                  <a:schemeClr val="lt1"/>
                </a:solidFill>
              </a:rPr>
              <a:t>정보를 시각적으로 제공</a:t>
            </a:r>
            <a:r>
              <a:rPr lang="ko-KR" sz="2300" i="0" u="none" strike="noStrike" cap="none">
                <a:solidFill>
                  <a:schemeClr val="lt1"/>
                </a:solidFill>
              </a:rPr>
              <a:t>함으로써, 여행 계획 수립 중 </a:t>
            </a:r>
            <a:br>
              <a:rPr lang="ko-KR" sz="2300" i="0" u="none" strike="noStrike" cap="none">
                <a:solidFill>
                  <a:schemeClr val="lt1"/>
                </a:solidFill>
              </a:rPr>
            </a:br>
            <a:r>
              <a:rPr lang="ko-KR" sz="2300" i="0" u="none" strike="noStrike" cap="none">
                <a:solidFill>
                  <a:schemeClr val="lt1"/>
                </a:solidFill>
              </a:rPr>
              <a:t>어려움을 겪는 사용자에게 </a:t>
            </a:r>
            <a:endParaRPr sz="2300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1" i="0" u="none" strike="noStrike" cap="none">
                <a:solidFill>
                  <a:schemeClr val="lt1"/>
                </a:solidFill>
              </a:rPr>
              <a:t>       효율적인 여행 계획 수립 방안을 지원</a:t>
            </a:r>
            <a:r>
              <a:rPr lang="ko-KR" sz="2300" i="0" u="none" strike="noStrike" cap="none">
                <a:solidFill>
                  <a:schemeClr val="lt1"/>
                </a:solidFill>
              </a:rPr>
              <a:t>하는 서비스 제작</a:t>
            </a:r>
            <a:endParaRPr sz="1800" i="0" u="none" strike="noStrike" cap="none">
              <a:solidFill>
                <a:srgbClr val="FFFFFF"/>
              </a:solidFill>
            </a:endParaRPr>
          </a:p>
        </p:txBody>
      </p:sp>
      <p:grpSp>
        <p:nvGrpSpPr>
          <p:cNvPr id="214" name="Google Shape;214;p4"/>
          <p:cNvGrpSpPr/>
          <p:nvPr/>
        </p:nvGrpSpPr>
        <p:grpSpPr>
          <a:xfrm>
            <a:off x="9347583" y="1868413"/>
            <a:ext cx="7715220" cy="6942785"/>
            <a:chOff x="5520256" y="3360289"/>
            <a:chExt cx="6346319" cy="5710936"/>
          </a:xfrm>
        </p:grpSpPr>
        <p:grpSp>
          <p:nvGrpSpPr>
            <p:cNvPr id="215" name="Google Shape;215;p4"/>
            <p:cNvGrpSpPr/>
            <p:nvPr/>
          </p:nvGrpSpPr>
          <p:grpSpPr>
            <a:xfrm>
              <a:off x="5520256" y="5553325"/>
              <a:ext cx="3517973" cy="3517900"/>
              <a:chOff x="8097681" y="5092700"/>
              <a:chExt cx="3517973" cy="3517900"/>
            </a:xfrm>
          </p:grpSpPr>
          <p:pic>
            <p:nvPicPr>
              <p:cNvPr id="216" name="Google Shape;216;p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097681" y="5092700"/>
                <a:ext cx="3517973" cy="3517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7" name="Google Shape;217;p4"/>
              <p:cNvSpPr txBox="1"/>
              <p:nvPr/>
            </p:nvSpPr>
            <p:spPr>
              <a:xfrm>
                <a:off x="9396878" y="6438850"/>
                <a:ext cx="953539" cy="82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lang="ko-KR" sz="3000" i="0" u="none" strike="noStrike" cap="none">
                    <a:solidFill>
                      <a:srgbClr val="FFFFFF"/>
                    </a:solidFill>
                  </a:rPr>
                  <a:t>편리성</a:t>
                </a:r>
                <a:endParaRPr sz="3000" i="0" u="none" strike="noStrike" cap="none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8" name="Google Shape;218;p4"/>
            <p:cNvGrpSpPr/>
            <p:nvPr/>
          </p:nvGrpSpPr>
          <p:grpSpPr>
            <a:xfrm>
              <a:off x="6934502" y="3360289"/>
              <a:ext cx="3517900" cy="3517900"/>
              <a:chOff x="10875302" y="5151564"/>
              <a:chExt cx="3517900" cy="3517900"/>
            </a:xfrm>
          </p:grpSpPr>
          <p:pic>
            <p:nvPicPr>
              <p:cNvPr id="219" name="Google Shape;219;p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875302" y="5151564"/>
                <a:ext cx="3517900" cy="3517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" name="Google Shape;220;p4"/>
              <p:cNvSpPr txBox="1"/>
              <p:nvPr/>
            </p:nvSpPr>
            <p:spPr>
              <a:xfrm>
                <a:off x="12158963" y="6497764"/>
                <a:ext cx="955714" cy="8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r" rtl="0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lang="ko-KR" sz="3000" i="0" u="none" strike="noStrike" cap="none">
                    <a:solidFill>
                      <a:srgbClr val="FFFFFF"/>
                    </a:solidFill>
                  </a:rPr>
                  <a:t>시각화</a:t>
                </a:r>
                <a:endParaRPr sz="3000" i="0" u="none" strike="noStrike" cap="none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21" name="Google Shape;221;p4"/>
            <p:cNvGrpSpPr/>
            <p:nvPr/>
          </p:nvGrpSpPr>
          <p:grpSpPr>
            <a:xfrm>
              <a:off x="8348675" y="5553325"/>
              <a:ext cx="3517900" cy="3517900"/>
              <a:chOff x="13415300" y="5092700"/>
              <a:chExt cx="3517900" cy="3517900"/>
            </a:xfrm>
          </p:grpSpPr>
          <p:pic>
            <p:nvPicPr>
              <p:cNvPr id="222" name="Google Shape;222;p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3415300" y="5092700"/>
                <a:ext cx="3517900" cy="3517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3" name="Google Shape;223;p4"/>
              <p:cNvSpPr txBox="1"/>
              <p:nvPr/>
            </p:nvSpPr>
            <p:spPr>
              <a:xfrm>
                <a:off x="14714500" y="6438850"/>
                <a:ext cx="1017791" cy="82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lang="ko-KR" sz="3000" i="0" u="none" strike="noStrike" cap="none">
                    <a:solidFill>
                      <a:srgbClr val="FFFFFF"/>
                    </a:solidFill>
                  </a:rPr>
                  <a:t>효율성</a:t>
                </a:r>
                <a:endParaRPr sz="3000" i="0" u="none" strike="noStrike" cap="none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24" name="Google Shape;224;p4"/>
          <p:cNvSpPr txBox="1"/>
          <p:nvPr/>
        </p:nvSpPr>
        <p:spPr>
          <a:xfrm>
            <a:off x="673100" y="673100"/>
            <a:ext cx="207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02/ 기획 의도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25" name="Google Shape;22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3500" y="825500"/>
            <a:ext cx="143891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"/>
          <p:cNvSpPr txBox="1"/>
          <p:nvPr/>
        </p:nvSpPr>
        <p:spPr>
          <a:xfrm>
            <a:off x="16941800" y="673100"/>
            <a:ext cx="66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000">
                <a:solidFill>
                  <a:srgbClr val="FFFFFF"/>
                </a:solidFill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232" name="Google Shape;232;p5"/>
          <p:cNvSpPr/>
          <p:nvPr/>
        </p:nvSpPr>
        <p:spPr>
          <a:xfrm>
            <a:off x="0" y="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1130300" y="1531575"/>
            <a:ext cx="51972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i="0" u="none" strike="noStrike" cap="none">
                <a:solidFill>
                  <a:srgbClr val="FFFFFF"/>
                </a:solidFill>
              </a:rPr>
              <a:t>개발 플랫폼 및  사용기술</a:t>
            </a:r>
            <a:endParaRPr sz="6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34" name="Google Shape;234;p5"/>
          <p:cNvSpPr txBox="1"/>
          <p:nvPr/>
        </p:nvSpPr>
        <p:spPr>
          <a:xfrm>
            <a:off x="673100" y="673100"/>
            <a:ext cx="381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03/ 개발 플랫폼 및 사용기술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16941800" y="673100"/>
            <a:ext cx="66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000">
                <a:solidFill>
                  <a:srgbClr val="FFFFFF"/>
                </a:solidFill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3950" y="825500"/>
            <a:ext cx="12508651" cy="5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5"/>
          <p:cNvGrpSpPr/>
          <p:nvPr/>
        </p:nvGrpSpPr>
        <p:grpSpPr>
          <a:xfrm>
            <a:off x="391838" y="3697052"/>
            <a:ext cx="3599867" cy="3599867"/>
            <a:chOff x="1218300" y="4117200"/>
            <a:chExt cx="3517900" cy="3517900"/>
          </a:xfrm>
        </p:grpSpPr>
        <p:pic>
          <p:nvPicPr>
            <p:cNvPr id="238" name="Google Shape;238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18300" y="4117200"/>
              <a:ext cx="3517900" cy="351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5"/>
            <p:cNvPicPr preferRelativeResize="0"/>
            <p:nvPr/>
          </p:nvPicPr>
          <p:blipFill rotWithShape="1">
            <a:blip r:embed="rId6">
              <a:alphaModFix/>
            </a:blip>
            <a:srcRect l="23112" r="23183"/>
            <a:stretch/>
          </p:blipFill>
          <p:spPr>
            <a:xfrm>
              <a:off x="1746789" y="4722038"/>
              <a:ext cx="2494728" cy="2613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5"/>
          <p:cNvGrpSpPr/>
          <p:nvPr/>
        </p:nvGrpSpPr>
        <p:grpSpPr>
          <a:xfrm>
            <a:off x="7344068" y="3697052"/>
            <a:ext cx="3599163" cy="3599867"/>
            <a:chOff x="6622625" y="4117200"/>
            <a:chExt cx="3517900" cy="3517900"/>
          </a:xfrm>
        </p:grpSpPr>
        <p:pic>
          <p:nvPicPr>
            <p:cNvPr id="241" name="Google Shape;241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22625" y="4117200"/>
              <a:ext cx="3517900" cy="351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5"/>
            <p:cNvPicPr preferRelativeResize="0"/>
            <p:nvPr/>
          </p:nvPicPr>
          <p:blipFill rotWithShape="1">
            <a:blip r:embed="rId7">
              <a:alphaModFix/>
            </a:blip>
            <a:srcRect l="20534" r="19965"/>
            <a:stretch/>
          </p:blipFill>
          <p:spPr>
            <a:xfrm>
              <a:off x="7149031" y="4578125"/>
              <a:ext cx="2496371" cy="275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5"/>
          <p:cNvGrpSpPr/>
          <p:nvPr/>
        </p:nvGrpSpPr>
        <p:grpSpPr>
          <a:xfrm>
            <a:off x="10819405" y="6276698"/>
            <a:ext cx="3599867" cy="3599867"/>
            <a:chOff x="12694100" y="4117200"/>
            <a:chExt cx="3517900" cy="3517900"/>
          </a:xfrm>
        </p:grpSpPr>
        <p:pic>
          <p:nvPicPr>
            <p:cNvPr id="244" name="Google Shape;244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694100" y="4117200"/>
              <a:ext cx="3517900" cy="351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5"/>
            <p:cNvPicPr preferRelativeResize="0"/>
            <p:nvPr/>
          </p:nvPicPr>
          <p:blipFill rotWithShape="1">
            <a:blip r:embed="rId8">
              <a:alphaModFix/>
            </a:blip>
            <a:srcRect l="8519" r="8921"/>
            <a:stretch/>
          </p:blipFill>
          <p:spPr>
            <a:xfrm>
              <a:off x="12872270" y="4923424"/>
              <a:ext cx="3146274" cy="1905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5"/>
          <p:cNvGrpSpPr/>
          <p:nvPr/>
        </p:nvGrpSpPr>
        <p:grpSpPr>
          <a:xfrm>
            <a:off x="3868340" y="6277088"/>
            <a:ext cx="3600200" cy="3600201"/>
            <a:chOff x="5244856" y="5442831"/>
            <a:chExt cx="4666494" cy="4666495"/>
          </a:xfrm>
        </p:grpSpPr>
        <p:pic>
          <p:nvPicPr>
            <p:cNvPr id="247" name="Google Shape;247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44856" y="5442831"/>
              <a:ext cx="4666494" cy="4666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633643" y="6586422"/>
              <a:ext cx="3888921" cy="23793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5"/>
          <p:cNvGrpSpPr/>
          <p:nvPr/>
        </p:nvGrpSpPr>
        <p:grpSpPr>
          <a:xfrm>
            <a:off x="14296116" y="3697207"/>
            <a:ext cx="3599999" cy="3600000"/>
            <a:chOff x="8879156" y="6438263"/>
            <a:chExt cx="3599999" cy="3600000"/>
          </a:xfrm>
        </p:grpSpPr>
        <p:pic>
          <p:nvPicPr>
            <p:cNvPr id="250" name="Google Shape;250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79156" y="6438263"/>
              <a:ext cx="3599999" cy="3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5"/>
            <p:cNvPicPr preferRelativeResize="0"/>
            <p:nvPr/>
          </p:nvPicPr>
          <p:blipFill rotWithShape="1">
            <a:blip r:embed="rId10">
              <a:alphaModFix/>
            </a:blip>
            <a:srcRect l="25203" t="16106" r="25107" b="21227"/>
            <a:stretch/>
          </p:blipFill>
          <p:spPr>
            <a:xfrm>
              <a:off x="9419786" y="6892563"/>
              <a:ext cx="2518739" cy="23823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257" name="Google Shape;257;p6"/>
          <p:cNvSpPr/>
          <p:nvPr/>
        </p:nvSpPr>
        <p:spPr>
          <a:xfrm>
            <a:off x="0" y="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1130300" y="1475265"/>
            <a:ext cx="4432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i="0" u="none" strike="noStrike" cap="none">
                <a:solidFill>
                  <a:srgbClr val="FFFFFF"/>
                </a:solidFill>
              </a:rPr>
              <a:t>스토리보드</a:t>
            </a:r>
            <a:endParaRPr sz="6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1130300" y="2882900"/>
            <a:ext cx="16167100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673100" y="673100"/>
            <a:ext cx="207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04/ 스토리보드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61" name="Google Shape;26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0" y="825500"/>
            <a:ext cx="143891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"/>
          <p:cNvSpPr txBox="1"/>
          <p:nvPr/>
        </p:nvSpPr>
        <p:spPr>
          <a:xfrm>
            <a:off x="16941800" y="673100"/>
            <a:ext cx="66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000">
                <a:solidFill>
                  <a:srgbClr val="FFFFFF"/>
                </a:solidFill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3740725" y="4762500"/>
            <a:ext cx="9842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9832" y="3659332"/>
            <a:ext cx="2968336" cy="296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007E82"/>
          </a:solidFill>
          <a:ln>
            <a:noFill/>
          </a:ln>
        </p:spPr>
      </p:pic>
      <p:sp>
        <p:nvSpPr>
          <p:cNvPr id="270" name="Google Shape;270;p8"/>
          <p:cNvSpPr/>
          <p:nvPr/>
        </p:nvSpPr>
        <p:spPr>
          <a:xfrm>
            <a:off x="0" y="0"/>
            <a:ext cx="18288000" cy="10288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"/>
          <p:cNvSpPr txBox="1"/>
          <p:nvPr/>
        </p:nvSpPr>
        <p:spPr>
          <a:xfrm>
            <a:off x="1130300" y="1061525"/>
            <a:ext cx="5041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i="0" u="none" strike="noStrike" cap="none" dirty="0">
                <a:solidFill>
                  <a:srgbClr val="FFFFFF"/>
                </a:solidFill>
              </a:rPr>
              <a:t>프로젝트 시연</a:t>
            </a:r>
            <a:endParaRPr sz="6000" i="0" u="none" strike="noStrike" cap="none" dirty="0">
              <a:solidFill>
                <a:srgbClr val="FFFFFF"/>
              </a:solidFill>
            </a:endParaRPr>
          </a:p>
        </p:txBody>
      </p:sp>
      <p:sp>
        <p:nvSpPr>
          <p:cNvPr id="272" name="Google Shape;272;p8"/>
          <p:cNvSpPr txBox="1"/>
          <p:nvPr/>
        </p:nvSpPr>
        <p:spPr>
          <a:xfrm>
            <a:off x="673100" y="673100"/>
            <a:ext cx="207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05/ 프로젝트 시연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73" name="Google Shape;2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0" y="825500"/>
            <a:ext cx="143891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8"/>
          <p:cNvSpPr txBox="1"/>
          <p:nvPr/>
        </p:nvSpPr>
        <p:spPr>
          <a:xfrm>
            <a:off x="16941800" y="673100"/>
            <a:ext cx="66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rgbClr val="FFFFFF"/>
                </a:solidFill>
              </a:rPr>
              <a:t>0</a:t>
            </a:r>
            <a:r>
              <a:rPr lang="ko-KR" sz="2000">
                <a:solidFill>
                  <a:srgbClr val="FFFFFF"/>
                </a:solidFill>
              </a:rPr>
              <a:t>7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3" r="13933"/>
          <a:stretch/>
        </p:blipFill>
        <p:spPr>
          <a:xfrm>
            <a:off x="707967" y="2215827"/>
            <a:ext cx="6899565" cy="4610372"/>
          </a:xfrm>
          <a:prstGeom prst="roundRect">
            <a:avLst>
              <a:gd name="adj" fmla="val 740"/>
            </a:avLst>
          </a:prstGeom>
          <a:ln w="25400" cap="rnd">
            <a:solidFill>
              <a:schemeClr val="accent1">
                <a:lumMod val="75000"/>
              </a:schemeClr>
            </a:solidFill>
          </a:ln>
          <a:effectLst>
            <a:reflection blurRad="63500" stA="52000" endA="300" endPos="13000" dir="5400000" sy="-100000" algn="bl" rotWithShape="0"/>
            <a:softEdge rad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36" y="3247460"/>
            <a:ext cx="9624209" cy="4611600"/>
          </a:xfrm>
          <a:prstGeom prst="roundRect">
            <a:avLst>
              <a:gd name="adj" fmla="val 1044"/>
            </a:avLst>
          </a:prstGeom>
          <a:ln w="25400" cap="rnd">
            <a:solidFill>
              <a:schemeClr val="accent1">
                <a:lumMod val="75000"/>
              </a:schemeClr>
            </a:solidFill>
          </a:ln>
          <a:effectLst>
            <a:reflection blurRad="63500" stA="52000" endA="300" endPos="18000" dir="5400000" sy="-100000" algn="bl" rotWithShape="0"/>
            <a:softEdge rad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08"/>
          <a:stretch/>
        </p:blipFill>
        <p:spPr>
          <a:xfrm>
            <a:off x="5272809" y="5246795"/>
            <a:ext cx="3871191" cy="4611600"/>
          </a:xfrm>
          <a:prstGeom prst="roundRect">
            <a:avLst>
              <a:gd name="adj" fmla="val 920"/>
            </a:avLst>
          </a:prstGeom>
          <a:ln w="25400" cap="rnd">
            <a:solidFill>
              <a:schemeClr val="accent1">
                <a:lumMod val="75000"/>
              </a:schemeClr>
            </a:solidFill>
          </a:ln>
          <a:effectLst>
            <a:reflection blurRad="63500" stA="52000" endA="300" endPos="13000" dir="5400000" sy="-100000" algn="bl" rotWithShape="0"/>
            <a:softEdge rad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368</Words>
  <Application>Microsoft Office PowerPoint</Application>
  <PresentationFormat>사용자 지정</PresentationFormat>
  <Paragraphs>88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Calibri</vt:lpstr>
      <vt:lpstr>Malgun Gothic</vt:lpstr>
      <vt:lpstr>Mrs Saint Delafield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Class02</dc:creator>
  <cp:lastModifiedBy>Class02</cp:lastModifiedBy>
  <cp:revision>4</cp:revision>
  <dcterms:created xsi:type="dcterms:W3CDTF">2006-08-16T00:00:00Z</dcterms:created>
  <dcterms:modified xsi:type="dcterms:W3CDTF">2025-02-19T05:55:19Z</dcterms:modified>
</cp:coreProperties>
</file>